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9" r:id="rId1"/>
  </p:sldMasterIdLst>
  <p:sldIdLst>
    <p:sldId id="256" r:id="rId2"/>
    <p:sldId id="297" r:id="rId3"/>
    <p:sldId id="299" r:id="rId4"/>
    <p:sldId id="311" r:id="rId5"/>
    <p:sldId id="300" r:id="rId6"/>
    <p:sldId id="302" r:id="rId7"/>
    <p:sldId id="303" r:id="rId8"/>
    <p:sldId id="304" r:id="rId9"/>
    <p:sldId id="305" r:id="rId10"/>
    <p:sldId id="306" r:id="rId11"/>
    <p:sldId id="331" r:id="rId12"/>
    <p:sldId id="330" r:id="rId13"/>
    <p:sldId id="307" r:id="rId14"/>
    <p:sldId id="309" r:id="rId15"/>
    <p:sldId id="310" r:id="rId16"/>
    <p:sldId id="329" r:id="rId17"/>
    <p:sldId id="333" r:id="rId18"/>
    <p:sldId id="334" r:id="rId19"/>
    <p:sldId id="351" r:id="rId20"/>
    <p:sldId id="352" r:id="rId21"/>
    <p:sldId id="353" r:id="rId22"/>
    <p:sldId id="354" r:id="rId23"/>
    <p:sldId id="355" r:id="rId24"/>
    <p:sldId id="335" r:id="rId25"/>
    <p:sldId id="356" r:id="rId26"/>
    <p:sldId id="357" r:id="rId27"/>
    <p:sldId id="358" r:id="rId28"/>
    <p:sldId id="349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3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33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469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464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48476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656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7066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39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42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1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4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43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5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9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65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1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1A48-F18A-45B3-BC05-1E27DA3F88AF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7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2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23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solidFill>
                  <a:srgbClr val="FFFF00"/>
                </a:solidFill>
              </a:rPr>
              <a:t>รู้จักกับ </a:t>
            </a:r>
            <a:r>
              <a:rPr lang="en-US" sz="5400" b="1" dirty="0">
                <a:solidFill>
                  <a:srgbClr val="FFFF00"/>
                </a:solidFill>
              </a:rPr>
              <a:t>Arduino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วีรพันธ์ อิศวโสภณ</a:t>
            </a:r>
          </a:p>
          <a:p>
            <a:r>
              <a:rPr lang="en-US" dirty="0" smtClean="0"/>
              <a:t>Issavasopon.w@ku.th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852" y="307457"/>
            <a:ext cx="3022720" cy="2048540"/>
          </a:xfrm>
          <a:prstGeom prst="rect">
            <a:avLst/>
          </a:prstGeom>
        </p:spPr>
      </p:pic>
      <p:pic>
        <p:nvPicPr>
          <p:cNvPr id="1032" name="Picture 8" descr="http://www.robotshop.com/blog/en/files/arduino-microcontroll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7" y="2868353"/>
            <a:ext cx="61531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62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รุ่นต่างๆ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Mini 05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ขนาดเล็กที่ใช้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เบอร์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ATmega328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เบอร์เดียวกับบอร์ด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UNO R3</a:t>
            </a:r>
          </a:p>
        </p:txBody>
      </p:sp>
      <p:pic>
        <p:nvPicPr>
          <p:cNvPr id="9218" name="Picture 2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362" y="2691256"/>
            <a:ext cx="27051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4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รุ่นต่างๆ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8059479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Pro Mini 328 3.3V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ขนาดเล็ก ที่ใช้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เบอร์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ATmega328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ซึ่งจะคล้ายกับบอร์ด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Mini 05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แต่บนบอร์ดจะมี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Regulator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3.3 V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ชุดเดียวเท่านั้น ระดับแรงดันไฟที่ขา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I/O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คือ 3.3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V</a:t>
            </a:r>
            <a:endParaRPr lang="th-TH" sz="32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endParaRPr lang="th-TH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Pro Mini 328 5V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ขนาดเล็ก ที่ใช้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เบอร์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ATmega328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เช่นเดียวกับบอร์ด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Mini 05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แต่บนบอร์ดจะมี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Regulator 5V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ชุดเดียวเท่านั้น ระดับแรงดันไฟที่ขา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I/O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คือ 5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V</a:t>
            </a:r>
          </a:p>
        </p:txBody>
      </p:sp>
      <p:pic>
        <p:nvPicPr>
          <p:cNvPr id="10242" name="Picture 2" descr="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943" y="1077433"/>
            <a:ext cx="27051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943" y="3513987"/>
            <a:ext cx="27051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9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รุ่นต่างๆ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8059479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Arduino Nano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เป็น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บอร์ดขนาดจิ๋ว  ซึ่งมีความสามารถในการประมวลผลเหมือนกับรุ่น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แต่มีจำนวน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Nano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สามารถโปรแกรมได้โดยตรงผ่าน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USB port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โดยไม่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ต้องใช้อุปกรณ์แยกต่างหากเพื่อ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Upload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โปรแกรม</a:t>
            </a:r>
          </a:p>
          <a:p>
            <a:pPr marL="0" indent="0" algn="thaiDist">
              <a:buNone/>
            </a:pPr>
            <a:endParaRPr lang="th-TH" sz="7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b="1" dirty="0" err="1">
                <a:latin typeface="CordiaUPC" panose="020B0304020202020204" pitchFamily="34" charset="-34"/>
                <a:cs typeface="CordiaUPC" panose="020B0304020202020204" pitchFamily="34" charset="-34"/>
              </a:rPr>
              <a:t>LilyPad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เหมาะสม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กับงานประเภท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Wearable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Technology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(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เทคโนโลยีประเภทสวมใส่ได้) ออกแบบมาให้มีขนาดเล็กเพื่อเย็บติดกับเสื้อผ้า หรือ ซ่อนไว้ในอุปกรณ์ กรณีที่เย็บติดกับเสื้อผ้า ตัวบอร์ดสามารถลงซักได้โดยไม่ต้องถอดออก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ใช้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CPU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ทำงานในลักษระเดียวกับ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Leonardo</a:t>
            </a:r>
            <a:endParaRPr lang="th-TH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2054" name="Picture 6" descr="https://www.arduino.cc/en/uploads/Main/LilyPad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581" y="3627364"/>
            <a:ext cx="3076353" cy="307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409" y="1339703"/>
            <a:ext cx="3472740" cy="162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รุ่นต่างๆ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7534939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Ethernet with </a:t>
            </a:r>
            <a:r>
              <a:rPr lang="en-US" sz="3200" b="1" dirty="0" err="1">
                <a:latin typeface="CordiaUPC" panose="020B0304020202020204" pitchFamily="34" charset="-34"/>
                <a:cs typeface="CordiaUPC" panose="020B0304020202020204" pitchFamily="34" charset="-34"/>
              </a:rPr>
              <a:t>PoE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 module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ที่ใช้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เบอร์เดียวกับ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Uno SMD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ในบอร์ดมีชิป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Ethernet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และช่องสำหรับเสียบ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SD Card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รวมทั้งโมดูล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POE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ทำให้บอร์ดนี้สามารถใช้แหล่งจ่ายไฟจากสาย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LAN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ได้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โดยตรง โดยไม่ต้องต่อ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Adapter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เพิ่ม แต่บอร์ด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Ethernet with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PoE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module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นี้จะไม่มีพอร์ต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USB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ทำให้เวลาโปรแกรมต้องต่อบอร์ด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USB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toSerial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Converter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เพิ่มเติม</a:t>
            </a:r>
          </a:p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Ethernet without </a:t>
            </a:r>
            <a:r>
              <a:rPr lang="en-US" sz="3200" b="1" dirty="0" err="1">
                <a:latin typeface="CordiaUPC" panose="020B0304020202020204" pitchFamily="34" charset="-34"/>
                <a:cs typeface="CordiaUPC" panose="020B0304020202020204" pitchFamily="34" charset="-34"/>
              </a:rPr>
              <a:t>PoE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 module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บอร์ดนี้จะตัดโมดูล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POE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ออกไป ต้องใช้ไฟจากพอร์ต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Power Jack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เท่านั้น คุณสมบัติอื่นๆ จะเหมือนกับบอร์ด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Ethernet with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PoE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module</a:t>
            </a:r>
          </a:p>
        </p:txBody>
      </p:sp>
      <p:pic>
        <p:nvPicPr>
          <p:cNvPr id="10244" name="Picture 4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951" y="1368057"/>
            <a:ext cx="3178039" cy="224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951" y="4355766"/>
            <a:ext cx="3178039" cy="242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5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รุ่นต่างๆ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Due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ที่เปลี่ยนชิป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ใหม่ ซึ่งจากเดิมเป็นตระกูล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AVR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เปลี่ยนเป็นเบอร์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AT91SAM3X8E (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ตระกูล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ARM Cortex-M3)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แทน ทำให้การประมวลผลเร็วขึ้น แต่ยังคงรูปแบบโค้ดโปรแกรมของ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ที่ง่ายอยู่ ข้อควรระวัง: เนื่องจาก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เป็นคนละเบอร์กับ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Uno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อาจะทำให้บอร์ด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Shield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บางตัวหรือ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Library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ใช้ร่วมกันกับบอร์ด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Leonardo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ไม่ได้ ผู้ใช้งานจำเป็นต้องตรวจสอบก่อนใช้งาน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12290" name="Picture 2" descr="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180" y="3768707"/>
            <a:ext cx="5561197" cy="29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รุ่นต่างๆ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Yun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ที่ไม่เหมือนบอร์ด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ตัวอื่น ๆ เป็นบอร์ดที่มีการผสมผสานระหว่างบอร์ด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Leonardo (Atmega32u4)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โปรเซสเซอร์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Atheros AR9331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ที่มี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Linux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OpenWrt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wireless stack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เป็นตัวช่วยจัดการเกี่ยวกับ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WiFi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นอกจากนี้ยังมีช่อง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microSD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ให้ใช้งานบนบอร์ดอีกด้วย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27" y="2925290"/>
            <a:ext cx="4896969" cy="36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4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b="1" smtClean="0">
                <a:latin typeface="CordiaUPC" panose="020B0304020202020204" pitchFamily="34" charset="-34"/>
                <a:cs typeface="CordiaUPC" panose="020B0304020202020204" pitchFamily="34" charset="-34"/>
              </a:rPr>
              <a:t>Breadboard</a:t>
            </a:r>
            <a:r>
              <a:rPr lang="en-US" sz="320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ถือเป็นอุปกรณ์สำคัญที่จะช่วยให้เราออกแบบวงจรอิเล็คทรอนิกส์ได้ง่ายขึ้นเพราะการใช้งาน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Breadboard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ไม่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ต้องใช้การบัดกีวงจร เพียงแค่ใช้สายไฟเสียบลงไปที่รูบนบอร์ดก็สามารถเชือมต่อจุดในวงจรได้ตามที่เราต้องการ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6150" name="Picture 6" descr="https://orxor.files.wordpress.com/2011/12/breadboard-connec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111" y="3452981"/>
            <a:ext cx="4112659" cy="256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i01.i.aliimg.com/photo/v3/1253113915_1/830Tie_Point_breadboard_Solderless_Breadboard_Premium_Bread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009" y="3452981"/>
            <a:ext cx="3857349" cy="256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5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หลอด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LED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คือ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หลอดไฟขนาดเล็ก  แต่มีหลักการทำงานแตกต่างจากหลอดไฟมีไส้  เพราะว่าไม่มีการเผาไส้หลอด 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ดังนั้น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หลอด 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LED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จึง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ไม่เกิดความร้อน  แสงสว่างเกิดขึ้นจากการเคลื่อนของอิเล็กตรอนภายในสารกึ่งตัวนำ  ซึ่งเป็นวัสดุแบบเดียวกับที่ใช้ในการทำทรานซิสเตอร์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106" name="Picture 10" descr="http://image.ohozaa.com/i/c8b/DeySY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261" y="2700315"/>
            <a:ext cx="3471014" cy="38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boysdad.com/wp-content/uploads/2012/12/LEDsymbo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96" y="3948225"/>
            <a:ext cx="3555515" cy="144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www.glowtechindia.com/images/wor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3" y="3482065"/>
            <a:ext cx="3499957" cy="229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6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RESISTOR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เป็นอุปกรณ์ที่ผลิตขึ้นมามีค่าเฉพาะค่าค่าหนึ่งที่ใช้ในการต้านการไหลของกระแสไฟฟ้าซึ่งเป็นอุปกรณ์ที่มีใช้มากที่สุดใน วงจรอิเล็กทรอนิกส์มักเรียกสั้นๆ ว่า อาร์ “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R”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มีคุณสมบัติในการลด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กระแส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และแรงดันไฟฟ้า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โดย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สามารถนำไปใช้ได้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ทั้ง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แรงดันไฟฟ้ากระแสตรง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แรงดันไฟฟ้า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กระแสสลับ</a:t>
            </a:r>
            <a:endParaRPr lang="en-US" sz="32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th-TH" sz="3200" u="sng" dirty="0">
                <a:latin typeface="CordiaUPC" panose="020B0304020202020204" pitchFamily="34" charset="-34"/>
                <a:cs typeface="CordiaUPC" panose="020B0304020202020204" pitchFamily="34" charset="-34"/>
              </a:rPr>
              <a:t>ลักษณะรูปร่างหน้าที่พบเจอบ่อยๆ</a:t>
            </a:r>
          </a:p>
          <a:p>
            <a:pPr marL="0" indent="0" algn="thaiDist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5122" name="Picture 2" descr="http://gaussmarkov.net/parts/resistors/resistor%20sch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48" y="3905694"/>
            <a:ext cx="3443743" cy="23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5" y="4227166"/>
            <a:ext cx="5056517" cy="18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9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6422065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วิธีการอ่านค่า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ของ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Resistor 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แบบ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Axial Resistor</a:t>
            </a:r>
          </a:p>
          <a:p>
            <a:pPr marL="0" indent="0" algn="thaiDist">
              <a:buNone/>
            </a:pP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Axial Resistor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สามารถแบ่งออกได้หลายแบบขึ้นอยู่กับแถบสีที่อยู่บนตัวมัน เช่น 4-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Band,5-Band,6-Band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แต่มีการอ่านค่าลักษณ์เดียวกัน การอ่านนั้นจะเริ่มอ่านจากแถบสีด้านซ้ายมือไปทางด้าน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ขวามือ          </a:t>
            </a:r>
            <a:endParaRPr lang="en-US" sz="24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จากรูปจะเริ่มจากซ้ายสุดกำหนดให้เป็น แถบสีหลักที่ 1 และเรียงไปเป็น แถบสีหลักที่ 2,</a:t>
            </a: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แถบ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สีหลัก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ที่ 3</a:t>
            </a: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(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หลัก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ที่</a:t>
            </a: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3</a:t>
            </a: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ใช้ใน</a:t>
            </a: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5-</a:t>
            </a: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Band,6-Band 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เท่านั้น)</a:t>
            </a: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แต่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ละหลักก็จะมีสี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ต่างๆ โดย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สี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ต่างๆ เหล่านั้น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จะถูกกำหนดค่าเอาไว้แล้ว </a:t>
            </a:r>
            <a:endParaRPr lang="en-US" sz="24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หลัก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4 คือ หลัก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Multiplier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ใช้สำหรับคูณกับค่าของ3หลักแรก</a:t>
            </a:r>
          </a:p>
          <a:p>
            <a:pPr marL="0" indent="0" algn="thaiDist">
              <a:buNone/>
            </a:pP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หลัก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5 คือ ค่าความคาดเคลื่อนของความต้านทาน</a:t>
            </a:r>
          </a:p>
          <a:p>
            <a:pPr marL="0" indent="0" algn="thaiDist">
              <a:buNone/>
            </a:pP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หลัก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6 คือ สัมประสิทธ์ทางอุณหภูมิ มีหน่วยเป็น </a:t>
            </a: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ppm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เป็น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ค่าแสดงลักษณะการเปลี่ยนแปลงค่าความต้านทาน เมื่ออุณหภูมิ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เปลี่ยนไป</a:t>
            </a:r>
            <a:r>
              <a:rPr lang="en-US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(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มีเฉพาะแบบ6-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Band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เท่านั้น)</a:t>
            </a:r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5" name="Picture 6" descr="http://www.williamson-labs.com/images/resistor-color-code-al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15" y="1369943"/>
            <a:ext cx="4976000" cy="51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คืออะไร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อ่านว่า (อา-ดู-อิ-โน่ หรือ อาดุยโน่) เป็นบอร์ดไมโครคอนโทรเลอร์ตระกูล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AVR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ที่มีการพัฒนาแบบ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Open Source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คือมีการเปิดเผยข้อมูลทั้งด้าน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Hardware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Software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 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ถูกออกแบบมาให้ใช้งานได้ง่าย ดังนั้นจึงเหมาะสำหรับผู้เริ่มต้นศึกษา ทั้งนี้ผู้ใช้งานยังสามารถดัดแปลง เพิ่มเติม พัฒนาต่อยอดทั้งตัวบอร์ด หรือโปรแกรมต่อได้อีก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ด้วย</a:t>
            </a:r>
            <a:endParaRPr lang="th-TH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ความง่ายของบอร์ด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ใน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การต่ออุปกรณ์เสริมต่างๆ คือผู้ใช้งานสามารถต่อวงจรอิเล็กทรอนิคส์จากภายนอกแล้วเชื่อมต่อเข้ามาที่ขา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I/O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ของบอร์ด หรือ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เพื่อความสะดวกสามารถเลือกต่อกับบอร์ดเสริม (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Shield)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ประเภท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ต่างๆ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XBee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Shield, Arduino Music Shield, Arduino Relay Shield, Arduino Wireless Shield, Arduino GPRS Shield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เป็นต้น มาเสียบกับบอร์ดบนบอร์ด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แล้วเขียนโปรแกรมพัฒนาต่อได้เลย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76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ตัวอย่างการ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อ่านค่าของ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Resistor 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แบบ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Axial Resistor</a:t>
            </a:r>
          </a:p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53" y="2182117"/>
            <a:ext cx="10645317" cy="34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การอ่านค่า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Resistor 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แบบ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SMD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Resistor</a:t>
            </a:r>
            <a:endParaRPr lang="th-TH" sz="3200" b="1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ค่าที่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แสดง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บน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SMD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Resistor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มี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ทั้งแบบตัวอักษรและแบบตัวเลข แบบที่เป็นตัวเลขทั้งหมด จะพบมากที่สุด  มี 2 แบบ คือ แบบตัวเลข 3 หลัก และแบบตัวเลข 4 หลัก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หลักการอ่านค่าเบื้องต้นง่าย ๆ สำหรับแบบตัวเลข 3 หลักและแบบตัวเลข 4 หลักคือ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1.ตัวเลขหลักสุดท้าย จะบอกจำนวนเลขศูนย์ที่ต่อท้าย หรือ ตัวคูณ 10 ยกกำลัง แบบเดียวกับการอ่านรหัสสี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2.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ตัวเลขข้างหน้าที่เหลือ 2 หรือ 3 หลักก็เอามาเรียงต่อกันเหมือนแถบสี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มีข้อยกเว้นอยู่ คือ กรณีที่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Resistor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ตัว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นั้นมีค่าน้อยกว่า 10 โอห์มจะไม่มีตัวคูณ แต่จะใช้ตัวอักษร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เข้ามาปนด้วยและจะเปลี่ยนวิธีการอ่านใหม่โดยอ่านเรียงตัวเลขทั้งหมดตรงตัว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ให้แทนด้วยจุดหรืออ่านว่าจุด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แทน นั่น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คือ ตัวเลขก่อนตัวอักษร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เป็นเลขหน้าจุดทศนิยม  ตัวเลขหลังตัวอักษร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เป็นตัวเลขหลังจุดทศนิยม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80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การอ่านค่า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Resistor 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แบบ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SMD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Resistor</a:t>
            </a:r>
            <a:endParaRPr lang="th-TH" sz="3200" b="1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th-TH" sz="3200" u="sng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ตัวอย่าง</a:t>
            </a:r>
            <a:r>
              <a:rPr lang="th-TH" sz="3200" u="sng" dirty="0">
                <a:latin typeface="CordiaUPC" panose="020B0304020202020204" pitchFamily="34" charset="-34"/>
                <a:cs typeface="CordiaUPC" panose="020B0304020202020204" pitchFamily="34" charset="-34"/>
              </a:rPr>
              <a:t>แบบ 3 หลัก เช่น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680       0 บอกว่ามีศูนย์ต่อท้าย ศูนย์ตัว คือ ไม่มีศูนย์ต่อท้าย 2 ตัวหน้าคือ 68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  ดังนั้นคือ 68 โอห์ม ไม่ใช่ 680 โอห์ม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241       1 บอกว่ามีศูนย์ 1 ตัวต่อท้าย  2 ตัวหน้าคือ 24  ดังนั้นค่าคือ 240 โอห์ม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103       3 คือ มีศูนย์ต่อท้าย 3 ตัว 2 ตัวหน้าคือ 10  ดังนั้นค่าคือ 10000 โอห์ม(10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K)</a:t>
            </a:r>
          </a:p>
          <a:p>
            <a:pPr marL="0" indent="0" algn="thaiDist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3R3       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คือ จุด ก็อ่านเรียงไปเลย  3 จุด 3  ค่าคือ 3.3 โอห์ม</a:t>
            </a:r>
          </a:p>
          <a:p>
            <a:pPr marL="0" indent="0" algn="thaiDist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R47      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อ่านเรียงเป็น จุด 47 คือ 0.47 โอห์ม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29" y="1462314"/>
            <a:ext cx="2422130" cy="18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3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การอ่านค่า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Resistor 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แบบ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SMD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Resistor</a:t>
            </a:r>
            <a:endParaRPr lang="th-TH" sz="3200" b="1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th-TH" sz="3200" u="sng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ตัวอย่างแบบ 4 หลัก เช่น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4700       0 บอกว่ามีศูนย์ต่อท้าย ศูนย์ตัว คือ ไม่มีศูนย์ต่อท้าย  3 ตัวหน้าคือ 470    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  ดังนั้นคือ 470 โอห์ม ไม่ใช่ 4700 โอห์ม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9531      1 บอกว่ามีศูนย์ต่อท้าย 1 ตัว 3 ตัวหน้าคือ 953    ดังนั้นคือ 9530 โอห์ม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15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R0     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อ่านเรียงเป็น 15 จุด 0    คือ 15.0 โอห์ม</a:t>
            </a:r>
          </a:p>
          <a:p>
            <a:pPr marL="0" indent="0" algn="thaiDist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0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R51     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อ่านเรียงเป็น 0 จุด 51  คือ 0.51 โอห์ม</a:t>
            </a:r>
          </a:p>
          <a:p>
            <a:pPr marL="0" indent="0" algn="thaiDist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R133     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อ่านเรียงเป็น จุด 133 คือ 0.133 โอห์ม</a:t>
            </a:r>
          </a:p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endParaRPr lang="th-TH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574" y="1484902"/>
            <a:ext cx="2541042" cy="193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4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ตัวเก็บประจุ (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Capacitor)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เป็นอุปกรณ์ที่ใช้ในการเก็บประจุ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Charge)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และสามารถคายประจุ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Discharge)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ได้โดยนำสารตัวนำ 2 ชิ้นมาวางในลักษณะขนานใกล้ ๆ กัน แต่ไม่ได้ต่อถึงกัน ระหว่างตัวนำทั้งสองจะถูกกั้นด้วยฉนวนที่เรียกว่าไดอิเล็กตริก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Dielectric)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ซึ่งไดอิเล็กตริกนี้อาจจะเป็นอากาศ, ไมก้า, พลาสติก, เซรามิคหรือสารที่มีสภาพคล้ายฉนวนอื่น ๆ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412" y="3257439"/>
            <a:ext cx="5715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ตัวเก็บ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ประจุ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)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เหล่านี้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ก็จะมีค่าประจุกำกับไว้ 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Electrolytic capacitors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มีค่า 2200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uF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16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V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ก็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อ่านได้ตามจำนวนที่เห็นได้เลยแต่ถ้าเป็นชนิด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Tantalum,Ceramic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,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Mylar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จะมีค่ากำกับเช่น 104 จะไม่อ่านค่าเป็น 104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uF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แต่จะมีค่า 0.1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uF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ซึ่งมีวิธีการอ่านดังนี้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1026" name="Picture 2" descr="Description: C:UsersPornchaiDocumentsTutorialบทความCapacitorTS15_Ceramic_Capacit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38" y="3175592"/>
            <a:ext cx="2518536" cy="289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97172" y="2746746"/>
            <a:ext cx="5103627" cy="39872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thaiDist">
              <a:buNone/>
            </a:pPr>
            <a:r>
              <a:rPr lang="th-TH" sz="3200" u="sng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ตัวอย่างที่</a:t>
            </a:r>
            <a:r>
              <a:rPr lang="th-TH" sz="3200" u="sng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1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เริ่ม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อ่านจากซ้ายสุดจะได้ว่า 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40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154</a:t>
            </a:r>
            <a:endParaRPr lang="th-TH" sz="4000" b="1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หลักที่ 1 คือ ตัวเลข 1</a:t>
            </a:r>
          </a:p>
          <a:p>
            <a:pPr marL="0" indent="0" algn="thaiDist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หลักที่ 2 คือ ตัวเลข 5</a:t>
            </a:r>
          </a:p>
          <a:p>
            <a:pPr marL="0" indent="0" algn="thaiDist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หลักที่ 3 คือ 1000(10ยกกำลัง4)</a:t>
            </a:r>
          </a:p>
          <a:p>
            <a:pPr marL="0" indent="0" algn="thaiDist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 = (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หลักที่ 1รวม กับหลักที่ 2)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x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หลักที่ 3</a:t>
            </a:r>
          </a:p>
          <a:p>
            <a:pPr marL="0" indent="0" algn="thaiDist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    = (15)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x 10000  </a:t>
            </a:r>
          </a:p>
          <a:p>
            <a:pPr marL="0" indent="0" algn="thaiDist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    =  150000  (pF)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 0.15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uF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7739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u="sng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ตัวอย่างที่ 2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มีตัวอักษรแสดงค่า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ผิดพลาด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และ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อัตราทนแรงดันบนตัวเก็บประจุ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3" y="1819654"/>
            <a:ext cx="5629289" cy="3308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44" y="1679945"/>
            <a:ext cx="1168460" cy="249567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83349" y="1996863"/>
            <a:ext cx="6109957" cy="39872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thaiDist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เริ่มอ่านจากซ้ายสุดจะได้ว่า </a:t>
            </a:r>
          </a:p>
          <a:p>
            <a:pPr marL="0" indent="0" algn="thaiDist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หลักที่ 1 คือ ตัว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A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อัตราทนแรงดัน 50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V</a:t>
            </a:r>
          </a:p>
          <a:p>
            <a:pPr marL="0" indent="0" algn="thaiDist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หลักที่ 2 คือ ตัวเลข 1</a:t>
            </a:r>
          </a:p>
          <a:p>
            <a:pPr marL="0" indent="0" algn="thaiDist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หลักที่ 3 คือ ตัวเลข 5</a:t>
            </a:r>
          </a:p>
          <a:p>
            <a:pPr marL="0" indent="0" algn="thaiDist">
              <a:buNone/>
            </a:pP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หลัก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4 คือ ตัว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J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ค่าผิดพลาด 5%</a:t>
            </a:r>
          </a:p>
          <a:p>
            <a:pPr marL="0" indent="0" algn="thaiDist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 = (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หลักที่ 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2</a:t>
            </a: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รวม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กับหลักที่ 3)  หลักที่ 4 หลักที่ 1</a:t>
            </a:r>
          </a:p>
          <a:p>
            <a:pPr marL="0" indent="0" algn="thaiDist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    = 15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pF  5%  50 </a:t>
            </a: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V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***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ถ้าค่าประจุมี 3 ค่า ก็อ่านค่าเหมือนตัวอย่างที่1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786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8853376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u="sng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ตัวอย่างที่ 3 การอ่านค่าตัวเก็บประจุแบบ </a:t>
            </a:r>
            <a:r>
              <a:rPr lang="en-US" sz="3200" u="sng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SMD</a:t>
            </a:r>
          </a:p>
          <a:p>
            <a:pPr marL="0" indent="0" algn="thaiDist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เริ่มอ่านจากบนสุดจะได้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ว่า</a:t>
            </a:r>
            <a:endParaRPr lang="en-US" sz="2800" dirty="0" smtClean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6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แถว</a:t>
            </a:r>
            <a:r>
              <a:rPr lang="th-TH" sz="26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1 คือ ค่าเก็บประจุ</a:t>
            </a:r>
          </a:p>
          <a:p>
            <a:pPr marL="0" indent="0" algn="thaiDist">
              <a:buNone/>
            </a:pP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หลัก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1 คือ ตัวเลข 1</a:t>
            </a:r>
          </a:p>
          <a:p>
            <a:pPr marL="0" indent="0" algn="thaiDist">
              <a:buNone/>
            </a:pP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หลัก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2 คือ ตัวเลข 0</a:t>
            </a:r>
          </a:p>
          <a:p>
            <a:pPr marL="0" indent="0" algn="thaiDist">
              <a:buNone/>
            </a:pP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หลัก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3 คือ 1000000(10 ยกกำลัง 6)</a:t>
            </a:r>
          </a:p>
          <a:p>
            <a:pPr marL="0" indent="0" algn="thaiDist">
              <a:buNone/>
            </a:pP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C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= (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หลักที่ 1รวม กับหลักที่ 2)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X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หลักที่ 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3</a:t>
            </a:r>
          </a:p>
          <a:p>
            <a:pPr marL="0" indent="0" algn="thaiDist">
              <a:buNone/>
            </a:pP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    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= (10) </a:t>
            </a: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X 1000000 pF</a:t>
            </a:r>
          </a:p>
          <a:p>
            <a:pPr marL="0" indent="0" algn="thaiDist">
              <a:buNone/>
            </a:pP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=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10000000  pF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 10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uF</a:t>
            </a:r>
            <a:endParaRPr lang="en-US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 algn="thaiDist">
              <a:buNone/>
            </a:pP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endParaRPr lang="en-US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137" y="733572"/>
            <a:ext cx="2419474" cy="28957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72987" y="2373439"/>
            <a:ext cx="463816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แถวที่ 2 คือ อัตราทนแรงดัน(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V</a:t>
            </a: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)</a:t>
            </a:r>
          </a:p>
          <a:p>
            <a:pPr algn="thaiDist"/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และ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ค่าผิดพลาด(%)</a:t>
            </a:r>
          </a:p>
          <a:p>
            <a:pPr algn="thaiDist"/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หลัก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1 คือ ตัวเลข 1</a:t>
            </a:r>
          </a:p>
          <a:p>
            <a:pPr algn="thaiDist"/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หลัก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2 คือ ตัวเลข 6</a:t>
            </a:r>
          </a:p>
          <a:p>
            <a:pPr algn="thaiDist"/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หลัก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3 คือ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K = +-10%</a:t>
            </a:r>
          </a:p>
          <a:p>
            <a:pPr algn="thaiDist"/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แถว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 2 คือ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Lot Code (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ไม่ใช้)</a:t>
            </a:r>
          </a:p>
          <a:p>
            <a:pPr algn="thaiDist"/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</a:t>
            </a: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C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= (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หลักที่ 1รวมกับหลักที่ 2)  (หลักที่ 3)</a:t>
            </a:r>
          </a:p>
          <a:p>
            <a:pPr algn="thaiDist"/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=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16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V +-10%</a:t>
            </a:r>
          </a:p>
          <a:p>
            <a:pPr algn="thaiDist"/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 </a:t>
            </a:r>
            <a:r>
              <a:rPr lang="en-US" sz="28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C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= 10uF (16V) (-+140%)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03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LDR : Light Dependent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Resistor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เป็นตัว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ต้านทานรูปแบบหนึ่งเหมือนกันแต่เป็นตัวต้านทานที่มีค่าเปลี่ยนแปลงไปตาม แสงที่ตกกระทบกับผิวหน้าของ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LDR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สามารถ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นำมาประยุกต์มาทำเป็นเซนเซอร์สำหรับวัดความสว่างได้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7170" name="Picture 2" descr="https://sohailansaari.files.wordpress.com/2013/12/untitled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65" y="2846218"/>
            <a:ext cx="8477693" cy="36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2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VR :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VERIABLE RESISTOR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เป็นตัวต้านทานอีกชนิดที่สามารถปรับค่าได้ด้วยการหมุนตัวต้านทานค่าที่ได้ขึ้น อยู่กับการหมุนของเรา เหมาะสำหรับวงจรที่ต้องมีการปรับค่าต่างๆด้วยตัวผู้ใช้เอง และสามารถนำมาทำเป็นวงจรแบ่งแรงดันได้อีกด้วย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8194" name="Picture 2" descr="https://upload.wikimedia.org/wikipedia/commons/b/b5/Potentiome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041" y="3161156"/>
            <a:ext cx="2608795" cy="305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frankshospitalworkshop.com/electronics/training_course/images/resistor_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472" y="3607741"/>
            <a:ext cx="28575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Layout &amp; Pin out Arduino Board (Model: Arduino UNO R3)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3074" name="Picture 2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24" y="1403459"/>
            <a:ext cx="8258175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5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BUZZER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คือ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ลำโพงแบบ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แม่เหล็ก ที่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มีวงจรกำเนิดความถี่ (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oscillator)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อยู่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ภายใน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ตัวเมื่อ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ป้อนแรงดันสามารถกำเนิดเสียงได้ด้วยตัวเอง แต่ไม่สามารถเปลี่ยนความถี่ของเสียงได้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17" y="3607741"/>
            <a:ext cx="2343086" cy="2130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85" y="3694460"/>
            <a:ext cx="2346336" cy="1947883"/>
          </a:xfrm>
          <a:prstGeom prst="rect">
            <a:avLst/>
          </a:prstGeom>
        </p:spPr>
      </p:pic>
      <p:pic>
        <p:nvPicPr>
          <p:cNvPr id="9218" name="Picture 2" descr="http://i.lnwfile.com/i6upm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881" y="3340749"/>
            <a:ext cx="2655303" cy="265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0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MOMENTARY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SWITCH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เป็นสวิทช์ชนิดกดติดปล่อยดับ คือเมื่อเรากดสวิทช์ตัวนี้วงจรจะเชื่อมเข้าหากัน และหากเราปล่อยสวิทช์นี้วงจรก็จะขาดออกจากกัน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19" y="3194606"/>
            <a:ext cx="3607052" cy="2035687"/>
          </a:xfrm>
          <a:prstGeom prst="rect">
            <a:avLst/>
          </a:prstGeom>
        </p:spPr>
      </p:pic>
      <p:pic>
        <p:nvPicPr>
          <p:cNvPr id="10242" name="Picture 2" descr="https://moderndevice.com/wp-content/uploads/images/products/Momentary_Swi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57" y="2977485"/>
            <a:ext cx="2469928" cy="246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musicfromouterspace.com/analogsynth_new/ELECTRONICS/switch_images/spst_pb_symbo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648" y="3549907"/>
            <a:ext cx="1916621" cy="132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8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Stepper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motor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มีข้อดีที่สำคัญคือการควบคุมต่ำแหน่งของการหมุนได้อย่างแม่นยำ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มาก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โดยไม่ต้องใช้การควบคุมแบบป้อนกลับ (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Feedback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Control)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ด้วย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เหตุนี้ จึงเป็นที่นิยมใช้ในอุปกรณ์ที่ต้องการควบคุมตำแหน่งและมุมอย่างแม่นยำ ที่อยู่รอบตัวเราก็เช่น พริ้นเตอร์  สแกนเนอร์ เครื่องเล่นแผ่นดิสค์  เป็นต้น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11266" name="Picture 2" descr="http://cdn.instructables.com/FT6/8TVV/HMMF4Z5P/FT68TVVHMMF4Z5P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393" y="3102935"/>
            <a:ext cx="3496339" cy="349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o.lnwfile.com/739fb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4" y="3493792"/>
            <a:ext cx="56007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อุปกรณ์ที่ใช้ในการทดลอง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 Servo motor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เป็นมอเตอร์ที่มีการควบคุมการ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เคลื่อนที่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State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)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ไม่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ว่าจะเป็นระยะ ความเร็ว มุมการหมุน โดยใช้การควบคุมแบบป้อนกลับ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Feedback control)</a:t>
            </a:r>
          </a:p>
        </p:txBody>
      </p:sp>
      <p:pic>
        <p:nvPicPr>
          <p:cNvPr id="12290" name="Picture 2" descr="http://o.lnwfile.com/q0zqq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17" y="3512841"/>
            <a:ext cx="2857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ecx.images-amazon.com/images/I/41Y5VWjAeQ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213" y="3512841"/>
            <a:ext cx="3055393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04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อุปกรณ์ต่อพ่วง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Relay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เป็น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อุปกรณ์ไฟฟ้าชนิดหนึ่ง ซึ่งทำหน้าที่ตัดต่อวงจรแบบเดียวกับสวิตช์ โดยควบคุมการทำงานด้วยไฟฟ้า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Relay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มีหลายประเภท ตั้งแต่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Relay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ขนาดเล็กที่ใช้ในงานอิเล็กทรอนิกส์ทั่วไป จนถึง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Relay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ขนาดใหญ่ที่ใช้ในงานไฟฟ้าแรงสูง โดยมีรูปร่างหน้าตาแตกต่างกันออกไป แต่มีหลักการทำงานที่คล้ายคลึงกัน สำหรับการนำ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Relay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ไปใช้งาน จะใช้ในการตัดต่อ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วงจร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13318" name="Picture 6" descr="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8" y="3820634"/>
            <a:ext cx="5272861" cy="2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855" y="3693532"/>
            <a:ext cx="4486940" cy="243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อุปกรณ์ต่อพ่วง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16x2 Character LCD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จอ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LCD 16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ตัวอักษร จำนวน 2 บรรทัด แสดงผลตัวอักษรสีขาวบนพื้น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Background)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สีน้ำเงิน ง่ายต่อการต่อใช้งาน ด้วย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interface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แบบ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I2C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โดยใช้สายแค่ 2 เส้นเท่านั้นในการรับส่งข้อมูลเพื่อแสดงตัวอักษรบนจอ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LCD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18" y="3471552"/>
            <a:ext cx="4362674" cy="20130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07" y="3398987"/>
            <a:ext cx="4259860" cy="20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อุปกรณ์ต่อพ่วง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Triple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Axis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Accelerometer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เป็น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เซ็นเซอร์วัดสัญญาณความเร่งแบบ 3 แกน (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X, Y, Z)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โดยให้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Output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เป็นค่า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Digital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ติดต่อใช้งานผ่าน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I2C/SPI interface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12" y="3028739"/>
            <a:ext cx="3131917" cy="2400374"/>
          </a:xfrm>
          <a:prstGeom prst="rect">
            <a:avLst/>
          </a:prstGeom>
        </p:spPr>
      </p:pic>
      <p:pic>
        <p:nvPicPr>
          <p:cNvPr id="15362" name="Picture 2" descr="http://g01.a.alicdn.com/kf/HTB1bmT1HFXXXXc_XFXXq6xXFXXXs/222426465/HTB1bmT1HFXXXXc_XFXXq6xXFXXX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96" y="3028739"/>
            <a:ext cx="2400374" cy="240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754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อุปกรณ์ต่อพ่วง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err="1" smtClean="0">
                <a:latin typeface="CordiaUPC" panose="020B0304020202020204" pitchFamily="34" charset="-34"/>
                <a:cs typeface="CordiaUPC" panose="020B0304020202020204" pitchFamily="34" charset="-34"/>
              </a:rPr>
              <a:t>Xbee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เป็น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โมดูล รับส่งสัญญาณไร้สาย ย่านความถี่ 2.4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GHz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ตาม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มาตรฐานโปรโตคอล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ZigBee / IEEE 802.15.4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โดยใช้พลังงานต่ำ (ที่ 3.3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Volt)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รับส่งข้อมูลอัตราความเร็ว 250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Kbps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สายอากาศแบบ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Chip Antenna (PCB Antenna)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รองรับเครือข่ายแบบ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mesh (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รับส่งระยะสั้น)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16386" name="Picture 2" descr="XBee 2mW PCB Antenna - Series 2 (ZigBee Mesh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41" y="2878247"/>
            <a:ext cx="3503059" cy="350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86" y="2888436"/>
            <a:ext cx="3469082" cy="34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9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อุปกรณ์ต่อพ่วง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Bluetooth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Audio Module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คือโมดูลที่รองรับการส่งโปโตคอลการควบคุมระยะไกลได้ สามารถสตีมเสียงสเตอริ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โอ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ส่งไป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ยังโมดูลเพื่อเล่นเสียงได้เช่นเดียวกับ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ลำโพง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Bluetooth (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มือถือ และคอมพิวเตอร์)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17410" name="Picture 2" descr="http://2.bp.blogspot.com/-ANqBbReXkt4/T99Bw9aJWDI/AAAAAAAAAI0/eBYdC4Yr5Eo/s1600/HC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746" y="3403193"/>
            <a:ext cx="394335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3.imimg.com/data3/CV/LA/MY-1833510/bluetooth-module-breakout-hc-05-500x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749" y="2669141"/>
            <a:ext cx="3677610" cy="367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4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อุปกรณ์ต่อพ่วง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GSM / GPRS Evaluation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Board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เป็น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ชุดเรียนรู้และพัฒนาระบบการสื่อสารไร้สาย โดยใช้โมดูล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GSM/GPRS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ซึ่งเป็น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โมดูลสื่อสารระบบ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GSM/GPRS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ขนาด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เล็ก รองรับระบบสื่อสาร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GSM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ความถี่ 850/900/1800/1900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MHz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โดยสั่งงานผ่านทางพอร์ตสื่อสารอนุกรม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RS232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ด้วยชุดคำสั่ง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AT Command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สามารถประยุกต์ใช้งานได้มากมายหลายรูปแบบ ไม่ว่าจะเป็นการรับส่งสัญญาณแบบ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Voice, SMS, Data, FAX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และยังรวมถึงการสื่อสารด้วย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Protocol TCP/IP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69" y="3827485"/>
            <a:ext cx="4157686" cy="27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จุดเด่นของบอร์ด </a:t>
            </a:r>
            <a:r>
              <a:rPr lang="en-US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มีจุดเด่นในเรื่องของ ความง่ายในการเรียนรู้และใช้งาน เนื่องจากมีการออกแบบ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คำสั่งต่างๆ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ขึ้นมาสนับสนุนการใช้งาน ด้วยรูปแบบที่ง่ายไม่ซับซ้อน ซึ่งถึงแม้ว่า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เองจะมีรูปแบบการ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ใช้งาน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คล้ายๆกับกันไมโครคอนโทรเลอร์อย่าง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Basic Stamp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Parallax, BX-24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Netmedias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และ</a:t>
            </a: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Handy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Board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MIT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แต่ก็มีจุดเด่นกว่าของรายอื่นๆหลายอย่าง เป็นต้น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ว่า</a:t>
            </a:r>
          </a:p>
          <a:p>
            <a:pPr lvl="1" algn="thaiDist">
              <a:buFont typeface="Arial" panose="020B0604020202020204" pitchFamily="34" charset="0"/>
              <a:buChar char="•"/>
            </a:pP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ราคาไม่แพง เนื่องจากมี </a:t>
            </a: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Source Code </a:t>
            </a: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และวงจร แจกให้ฟรี สามารถต่อวงจรขึ้นมาใช้งานได้เอง</a:t>
            </a:r>
          </a:p>
          <a:p>
            <a:pPr lvl="1" algn="thaiDist">
              <a:buFont typeface="Arial" panose="020B0604020202020204" pitchFamily="34" charset="0"/>
              <a:buChar char="•"/>
            </a:pPr>
            <a:r>
              <a:rPr lang="th-TH" sz="30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โปรแกรม</a:t>
            </a: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ที่ใช้พัฒนาของ </a:t>
            </a: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รองรับการทำงานทั้ง </a:t>
            </a: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Windows, Linux </a:t>
            </a: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Macintosh OSX</a:t>
            </a:r>
          </a:p>
          <a:p>
            <a:pPr lvl="1" algn="thaiDist">
              <a:buFont typeface="Arial" panose="020B0604020202020204" pitchFamily="34" charset="0"/>
              <a:buChar char="•"/>
            </a:pPr>
            <a:r>
              <a:rPr lang="th-TH" sz="30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มี</a:t>
            </a: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รูปแบบคำสั่งที่ง่ายต่อการใช้งาน แต่สามารถนำไปใช้งานจริงๆที่มีความซับซ้อนมากๆได้ และ</a:t>
            </a:r>
            <a:r>
              <a:rPr lang="th-TH" sz="30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ยัง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สร้างคำสั่งและ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Library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ใหม่ๆ ขึ้นมาใช้งานเองได้ เมื่อมีความชำนาญมากขึ้นแล้ว</a:t>
            </a:r>
          </a:p>
          <a:p>
            <a:pPr lvl="1" algn="thaiDist">
              <a:buFont typeface="Arial" panose="020B0604020202020204" pitchFamily="34" charset="0"/>
              <a:buChar char="•"/>
            </a:pPr>
            <a:r>
              <a:rPr lang="th-TH" sz="30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มี</a:t>
            </a: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การเปิดเผยวงจรและ </a:t>
            </a:r>
            <a:r>
              <a:rPr lang="en-US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Source Code </a:t>
            </a:r>
            <a:r>
              <a:rPr lang="th-TH" sz="3000" dirty="0">
                <a:latin typeface="CordiaUPC" panose="020B0304020202020204" pitchFamily="34" charset="-34"/>
                <a:cs typeface="CordiaUPC" panose="020B0304020202020204" pitchFamily="34" charset="-34"/>
              </a:rPr>
              <a:t>ทั้งหมดทำให้สามารถนำไปพัฒนาต่อยอดเพิ่มเติมได้</a:t>
            </a:r>
            <a:r>
              <a:rPr lang="th-TH" sz="30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ตาม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ความ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ต้องการทั้ง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Hardware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47020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อุปกรณ์ต่อพ่วง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Wireless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Module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Transceiver Wireless Module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ขนาดเล็ก กินพลังงานต่ำ สามารถ รับ/ส่ง ข้อมูลได้สูงสุดถึง 2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Mbps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ออกแบบมาให้รองรับข้อกำหนด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ISM Band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ทำงานบนความถี่ 2.4 – 2.4835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GHz</a:t>
            </a:r>
          </a:p>
        </p:txBody>
      </p:sp>
      <p:pic>
        <p:nvPicPr>
          <p:cNvPr id="19458" name="Picture 2" descr="http://img.banggood.com/thumb/view/upload/2012/lidanpo/SKU085222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27" y="3280549"/>
            <a:ext cx="2722230" cy="272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ecx.images-amazon.com/images/I/41aAGFFECtL._SY355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23" y="3280548"/>
            <a:ext cx="2722231" cy="272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อุปกรณ์ต่อพ่วง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en-US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โมดูล </a:t>
            </a:r>
            <a:r>
              <a:rPr lang="en-US" sz="3200" b="1" dirty="0" err="1" smtClean="0">
                <a:latin typeface="CordiaUPC" panose="020B0304020202020204" pitchFamily="34" charset="-34"/>
                <a:cs typeface="CordiaUPC" panose="020B0304020202020204" pitchFamily="34" charset="-34"/>
              </a:rPr>
              <a:t>WiFi</a:t>
            </a:r>
            <a:r>
              <a:rPr lang="th-TH" sz="3200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ใช้ในการเชื่อมต่อเครือข่าย รองรับ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การใช้งานได้หลากหลายรูปแบบทั้ง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Client, Access Point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Client+AP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ESP8266-01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ใช้การเชื่อมต่อด้วย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Serial (UART 3.3V)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จึงทำให้ง่ายต่อการนำไปใช้งานร่วมกับ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Microcontroller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และยังมีรูปแบบคำสั่งแบบ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AT Command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ทำให้เขียนโปรแกรมเชื่อมต่อได้สะดวกยิ่งขึ้น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20482" name="Picture 2" descr="http://img.dxcdn.com/productimages/sku_369015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101" y="3437861"/>
            <a:ext cx="2962941" cy="29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espruino.com/refimages/CC3000_adafru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61" y="3437861"/>
            <a:ext cx="4211896" cy="28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74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รุ่นต่างๆ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Uno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ที่ได้รับความนิยมมากที่สุด เนื่องจากราคาไม่แพง ส่วนใหญ่โปรเจคและ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Library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ต่างๆ ที่พัฒนาขึ้นมา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Support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จะอ้างอิงกับบอร์ดนี้เป็นหลัก และข้อดีอีกอย่างคือ กรณีที่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เสีย ผู้ใช้งานสามารถซื้อมาเปลี่ยนเองได้ง่าย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4102" name="Picture 6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04" y="3191464"/>
            <a:ext cx="4293615" cy="281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รุ่นต่างๆ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Uno SMD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เป็นบอร์ดที่มีคุณสมบัติและการทำงานเหมือนกับบอร์ด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UNO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ทุกประการ แต่จะแตกต่างกับที่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Package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ซึ่งบอร์ดนี้จะมี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ที่เป็น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Package SMD (Arduino UNO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มี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ที่เป็น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Package DIP)</a:t>
            </a:r>
          </a:p>
        </p:txBody>
      </p:sp>
      <p:pic>
        <p:nvPicPr>
          <p:cNvPr id="5122" name="Picture 2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02" y="3069265"/>
            <a:ext cx="4053220" cy="286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8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รุ่นต่างๆ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Mega 2560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ที่ออกแบบมาสำหรับงานที่ต้องใช้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I/O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มากกว่า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Uno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เช่น งานที่ต้องการรับสัญญาณจาก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Sensor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หรือควบคุมมอเตอร์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Servo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หลายๆ ตัว ทำให้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Pin I/O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Uno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ไม่สามารถรองรับได้ ทั้งนี้บอร์ด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Mega 2560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ยังมีความหน่วยความจำแบบ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Flash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มากกว่า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Uno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ทำให้สามารถเขียนโค้ดโปรแกรมเข้าไปได้มากกว่า ในความเร็วของ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ที่เท่ากัน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1026" name="Picture 2" descr="http://3enggbd.com/wp-content/uploads/2015/04/arduinomega2560_r2_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571" y="3790923"/>
            <a:ext cx="5144681" cy="28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55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รุ่นต่างๆ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Mega ADK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เป็นบอร์ดที่ออกแบบมาให้บอร์ด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Mega 2560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สามารถติดต่อกับอุปกรณ์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Android Device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ผ่านพอร์ต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USB Host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ของบอร์ดได้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7170" name="Picture 2" descr="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12" y="2862817"/>
            <a:ext cx="5715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33" y="191386"/>
            <a:ext cx="11242158" cy="8860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th-TH" sz="4400" b="1" dirty="0">
                <a:solidFill>
                  <a:srgbClr val="FFFF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รุ่นต่างๆ</a:t>
            </a:r>
            <a:endParaRPr lang="en-US" sz="4400" b="1" dirty="0">
              <a:solidFill>
                <a:srgbClr val="FFFF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33" y="1212113"/>
            <a:ext cx="11242158" cy="5387162"/>
          </a:xfrm>
        </p:spPr>
        <p:txBody>
          <a:bodyPr anchor="t" anchorCtr="0">
            <a:noAutofit/>
          </a:bodyPr>
          <a:lstStyle/>
          <a:p>
            <a:pPr marL="0" indent="0" algn="thaiDist">
              <a:buNone/>
            </a:pPr>
            <a:r>
              <a:rPr lang="th-TH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           </a:t>
            </a:r>
            <a:r>
              <a:rPr lang="en-US" sz="3200" b="1" dirty="0" smtClean="0">
                <a:latin typeface="CordiaUPC" panose="020B0304020202020204" pitchFamily="34" charset="-34"/>
                <a:cs typeface="CordiaUPC" panose="020B0304020202020204" pitchFamily="34" charset="-34"/>
              </a:rPr>
              <a:t>Arduino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Leonardo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การทำงานจะคล้ายกับบอร์ด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Uno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แต่มีการเปลี่ยน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MCU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ตัวใหม่เป็น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ATmega32U4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ซึ่งมีโมดูลพอร์ต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USB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มาด้วยบนชิป (แตกต่างจากบอร์ด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UNO R3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Arduino Mega 2560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ที่ต้องใช้ชิป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ATmega16U2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ร่วมกับ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Atmega328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ในการเชื่อมต่อกับพอร์ต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USB)</a:t>
            </a:r>
          </a:p>
        </p:txBody>
      </p:sp>
      <p:pic>
        <p:nvPicPr>
          <p:cNvPr id="8194" name="Picture 2" descr="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37" y="2767013"/>
            <a:ext cx="478155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11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4252</TotalTime>
  <Words>2676</Words>
  <Application>Microsoft Office PowerPoint</Application>
  <PresentationFormat>Widescreen</PresentationFormat>
  <Paragraphs>152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Angsana New</vt:lpstr>
      <vt:lpstr>Arial</vt:lpstr>
      <vt:lpstr>Century Gothic</vt:lpstr>
      <vt:lpstr>CordiaUPC</vt:lpstr>
      <vt:lpstr>Wingdings 3</vt:lpstr>
      <vt:lpstr>Ion</vt:lpstr>
      <vt:lpstr>รู้จักกับ Arduino</vt:lpstr>
      <vt:lpstr>Arduino คืออะไร</vt:lpstr>
      <vt:lpstr>Layout &amp; Pin out Arduino Board (Model: Arduino UNO R3)</vt:lpstr>
      <vt:lpstr>จุดเด่นของบอร์ด Arduino</vt:lpstr>
      <vt:lpstr>Arduino รุ่นต่างๆ</vt:lpstr>
      <vt:lpstr>Arduino รุ่นต่างๆ</vt:lpstr>
      <vt:lpstr>Arduino รุ่นต่างๆ</vt:lpstr>
      <vt:lpstr>Arduino รุ่นต่างๆ</vt:lpstr>
      <vt:lpstr>Arduino รุ่นต่างๆ</vt:lpstr>
      <vt:lpstr>Arduino รุ่นต่างๆ</vt:lpstr>
      <vt:lpstr>Arduino รุ่นต่างๆ</vt:lpstr>
      <vt:lpstr>Arduino รุ่นต่างๆ</vt:lpstr>
      <vt:lpstr>Arduino รุ่นต่างๆ</vt:lpstr>
      <vt:lpstr>Arduino รุ่นต่างๆ</vt:lpstr>
      <vt:lpstr>Arduino รุ่นต่างๆ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อุปกรณ์ที่ใช้ในการทดลอง</vt:lpstr>
      <vt:lpstr>อุปกรณ์ต่อพ่วง</vt:lpstr>
      <vt:lpstr>อุปกรณ์ต่อพ่วง</vt:lpstr>
      <vt:lpstr>อุปกรณ์ต่อพ่วง</vt:lpstr>
      <vt:lpstr>อุปกรณ์ต่อพ่วง</vt:lpstr>
      <vt:lpstr>อุปกรณ์ต่อพ่วง</vt:lpstr>
      <vt:lpstr>อุปกรณ์ต่อพ่วง</vt:lpstr>
      <vt:lpstr>อุปกรณ์ต่อพ่วง</vt:lpstr>
      <vt:lpstr>อุปกรณ์ต่อพ่วง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ความเป็นมาของระบบสมองกลฝังตัว</dc:title>
  <dc:creator>Weeraphan Issavasopon</dc:creator>
  <cp:lastModifiedBy>Weeraphan Issavasopon</cp:lastModifiedBy>
  <cp:revision>90</cp:revision>
  <dcterms:created xsi:type="dcterms:W3CDTF">2015-07-31T05:10:45Z</dcterms:created>
  <dcterms:modified xsi:type="dcterms:W3CDTF">2015-08-17T18:13:13Z</dcterms:modified>
</cp:coreProperties>
</file>